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7" r:id="rId7"/>
    <p:sldId id="260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9773EE-2B2D-4B0B-9687-C39F4F64CF5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3F7C72-185F-406B-BCA4-A58F26F6C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pic>
        <p:nvPicPr>
          <p:cNvPr id="23554" name="Picture 2" descr="diction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5562600" cy="3701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6040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Definition (the meaning of the word)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124200"/>
            <a:ext cx="8108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big </a:t>
            </a:r>
            <a:r>
              <a:rPr lang="en-US" sz="2400" b="1" dirty="0" smtClean="0"/>
              <a:t> 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</a:rPr>
              <a:t>adjective</a:t>
            </a: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Of great size; large. 2. Of great importance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en-US" sz="2400" dirty="0" smtClean="0"/>
              <a:t>       </a:t>
            </a:r>
            <a:r>
              <a:rPr lang="en-US" sz="2400" i="1" dirty="0" smtClean="0"/>
              <a:t>Graduation was a big event in my life. </a:t>
            </a:r>
            <a:r>
              <a:rPr lang="en-US" sz="2400" b="1" dirty="0" smtClean="0"/>
              <a:t>big</a:t>
            </a:r>
            <a:r>
              <a:rPr lang="en-US" sz="2400" dirty="0" smtClean="0"/>
              <a:t> (big)    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</a:rPr>
              <a:t>adjective</a:t>
            </a:r>
          </a:p>
          <a:p>
            <a:r>
              <a:rPr lang="en-US" sz="2400" i="1" dirty="0" smtClean="0"/>
              <a:t>        </a:t>
            </a:r>
            <a:r>
              <a:rPr lang="en-US" sz="2400" b="1" dirty="0" smtClean="0"/>
              <a:t>bigger, biggest</a:t>
            </a:r>
            <a:endParaRPr lang="en-US" sz="2400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584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Synonyms (words that have similar meanings)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8108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big </a:t>
            </a:r>
            <a:r>
              <a:rPr lang="en-US" sz="2400" b="1" dirty="0" smtClean="0"/>
              <a:t> 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</a:rPr>
              <a:t>adjective</a:t>
            </a:r>
            <a:r>
              <a:rPr lang="en-US" sz="2400" i="1" dirty="0" smtClean="0"/>
              <a:t> </a:t>
            </a:r>
            <a:r>
              <a:rPr lang="en-US" sz="2400" dirty="0" smtClean="0"/>
              <a:t>1. Of great size; large. 2. Of great importance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       </a:t>
            </a:r>
            <a:r>
              <a:rPr lang="en-US" sz="2400" i="1" dirty="0" smtClean="0"/>
              <a:t>Graduation was a big event in my life. </a:t>
            </a:r>
            <a:r>
              <a:rPr lang="en-US" sz="2400" b="1" dirty="0" smtClean="0"/>
              <a:t>big</a:t>
            </a:r>
            <a:r>
              <a:rPr lang="en-US" sz="2400" dirty="0" smtClean="0"/>
              <a:t> (big)    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</a:rPr>
              <a:t>adjective</a:t>
            </a:r>
          </a:p>
          <a:p>
            <a:r>
              <a:rPr lang="en-US" sz="2400" i="1" dirty="0" smtClean="0"/>
              <a:t>        </a:t>
            </a:r>
            <a:r>
              <a:rPr lang="en-US" sz="2400" b="1" dirty="0" smtClean="0"/>
              <a:t>bigger, biggest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syn</a:t>
            </a:r>
            <a:r>
              <a:rPr lang="en-US" sz="2400" b="1" i="1" dirty="0" smtClean="0">
                <a:solidFill>
                  <a:srgbClr val="FFFF00"/>
                </a:solidFill>
              </a:rPr>
              <a:t>; large, great, important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7983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Syllables  (parts of a word that are said as a single sound)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200400"/>
            <a:ext cx="73789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syllable = </a:t>
            </a:r>
            <a:r>
              <a:rPr lang="en-US" sz="2400" dirty="0" err="1" smtClean="0"/>
              <a:t>syl</a:t>
            </a:r>
            <a:r>
              <a:rPr lang="en-US" sz="2400" dirty="0" smtClean="0"/>
              <a:t>-la-</a:t>
            </a:r>
            <a:r>
              <a:rPr lang="en-US" sz="2400" dirty="0" err="1" smtClean="0"/>
              <a:t>ble</a:t>
            </a:r>
            <a:r>
              <a:rPr lang="en-US" sz="2400" dirty="0" smtClean="0"/>
              <a:t>                      mammal = </a:t>
            </a:r>
            <a:r>
              <a:rPr lang="en-US" sz="2400" dirty="0" err="1" smtClean="0"/>
              <a:t>mam</a:t>
            </a:r>
            <a:r>
              <a:rPr lang="en-US" sz="2400" dirty="0" smtClean="0"/>
              <a:t>-mal</a:t>
            </a:r>
          </a:p>
          <a:p>
            <a:r>
              <a:rPr lang="en-US" sz="2400" dirty="0" smtClean="0"/>
              <a:t>interesting = in-</a:t>
            </a:r>
            <a:r>
              <a:rPr lang="en-US" sz="2400" dirty="0" err="1" smtClean="0"/>
              <a:t>ter</a:t>
            </a:r>
            <a:r>
              <a:rPr lang="en-US" sz="2400" dirty="0" smtClean="0"/>
              <a:t>-</a:t>
            </a:r>
            <a:r>
              <a:rPr lang="en-US" sz="2400" dirty="0" err="1" smtClean="0"/>
              <a:t>est</a:t>
            </a:r>
            <a:r>
              <a:rPr lang="en-US" sz="2400" dirty="0" smtClean="0"/>
              <a:t>-</a:t>
            </a:r>
            <a:r>
              <a:rPr lang="en-US" sz="2400" dirty="0" err="1" smtClean="0"/>
              <a:t>ing</a:t>
            </a:r>
            <a:r>
              <a:rPr lang="en-US" sz="2400" dirty="0" smtClean="0"/>
              <a:t>          follow = </a:t>
            </a:r>
            <a:r>
              <a:rPr lang="en-US" sz="2400" dirty="0" err="1" smtClean="0"/>
              <a:t>fol</a:t>
            </a:r>
            <a:r>
              <a:rPr lang="en-US" sz="2400" dirty="0" smtClean="0"/>
              <a:t>-low</a:t>
            </a:r>
          </a:p>
          <a:p>
            <a:r>
              <a:rPr lang="en-US" sz="2400" dirty="0" smtClean="0"/>
              <a:t>between = be-</a:t>
            </a:r>
            <a:r>
              <a:rPr lang="en-US" sz="2400" dirty="0" err="1" smtClean="0"/>
              <a:t>tween</a:t>
            </a:r>
            <a:r>
              <a:rPr lang="en-US" sz="2400" dirty="0" smtClean="0"/>
              <a:t>                     best = best</a:t>
            </a:r>
          </a:p>
          <a:p>
            <a:r>
              <a:rPr lang="en-US" sz="2400" dirty="0" smtClean="0"/>
              <a:t>argument = </a:t>
            </a:r>
            <a:r>
              <a:rPr lang="en-US" sz="2400" dirty="0" err="1" smtClean="0"/>
              <a:t>ar-gu-ment</a:t>
            </a:r>
            <a:r>
              <a:rPr lang="en-US" sz="2400" dirty="0" smtClean="0"/>
              <a:t>	         location = lo-ca-</a:t>
            </a:r>
            <a:r>
              <a:rPr lang="en-US" sz="2400" smtClean="0"/>
              <a:t>tion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Experts believe that most English-speaking adults use between 25,000 and </a:t>
            </a:r>
            <a:r>
              <a:rPr lang="en-US" sz="2400" dirty="0" smtClean="0"/>
              <a:t>50,000 words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That </a:t>
            </a:r>
            <a:r>
              <a:rPr lang="en-US" sz="2400" dirty="0"/>
              <a:t>seems like a large number, yet the English language has over a </a:t>
            </a:r>
            <a:r>
              <a:rPr lang="en-US" sz="2400" dirty="0" smtClean="0"/>
              <a:t>million words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Experts believe that most English-speaking adults use between 25,000 and </a:t>
            </a:r>
            <a:r>
              <a:rPr lang="en-US" sz="2400" dirty="0" smtClean="0"/>
              <a:t>50,000 words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That </a:t>
            </a:r>
            <a:r>
              <a:rPr lang="en-US" sz="2400" dirty="0"/>
              <a:t>seems like a large number, yet the English language has over a </a:t>
            </a:r>
            <a:r>
              <a:rPr lang="en-US" sz="2400" dirty="0" smtClean="0"/>
              <a:t>million words</a:t>
            </a:r>
            <a:r>
              <a:rPr lang="en-US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Effective readers use a dictionary to understand new or difficult words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844173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Most dictionaries provide the following information: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• Guide words (the words at the top of each page)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• Spelling (how the word and its different forms are spelled)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• Pronunciation (how to say the word)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• Part of speech (the function of the word)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• Definition (the meaning of the word)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• Synonyms (words that have similar meanings)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• </a:t>
            </a:r>
            <a:r>
              <a:rPr lang="en-US" sz="2400" dirty="0" smtClean="0">
                <a:solidFill>
                  <a:srgbClr val="000000"/>
                </a:solidFill>
              </a:rPr>
              <a:t>Syllables  (parts of a word that are said as a single sound)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85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Guide words (the words at the top of each page)</a:t>
            </a:r>
            <a:endParaRPr lang="en-US" sz="2800" dirty="0"/>
          </a:p>
        </p:txBody>
      </p:sp>
      <p:pic>
        <p:nvPicPr>
          <p:cNvPr id="33794" name="Picture 2" descr="http://public.bapilon.com/pat/Random/bump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75" y="2534022"/>
            <a:ext cx="5762625" cy="4323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85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Guide words (the words at the top of each page)</a:t>
            </a:r>
            <a:endParaRPr lang="en-US" sz="2800" dirty="0"/>
          </a:p>
        </p:txBody>
      </p:sp>
      <p:pic>
        <p:nvPicPr>
          <p:cNvPr id="33794" name="Picture 2" descr="http://public.bapilon.com/pat/Random/bump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75" y="2534022"/>
            <a:ext cx="5762625" cy="43239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3124200"/>
            <a:ext cx="377218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These words help us </a:t>
            </a:r>
          </a:p>
          <a:p>
            <a:pPr algn="ctr"/>
            <a:r>
              <a:rPr lang="en-US" sz="2800" dirty="0"/>
              <a:t>f</a:t>
            </a:r>
            <a:r>
              <a:rPr lang="en-US" sz="2800" dirty="0" smtClean="0"/>
              <a:t>igure out what words</a:t>
            </a:r>
          </a:p>
          <a:p>
            <a:pPr algn="ctr"/>
            <a:r>
              <a:rPr lang="en-US" sz="2800" dirty="0" smtClean="0"/>
              <a:t>will be on the page we</a:t>
            </a:r>
          </a:p>
          <a:p>
            <a:pPr algn="ctr"/>
            <a:r>
              <a:rPr lang="en-US" sz="2800" dirty="0" smtClean="0"/>
              <a:t>are looking at.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441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Spelling (how the word and its different forms are spelled)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00400"/>
            <a:ext cx="8108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big </a:t>
            </a:r>
            <a:r>
              <a:rPr lang="en-US" sz="2400" b="1" dirty="0" smtClean="0"/>
              <a:t> </a:t>
            </a:r>
            <a:r>
              <a:rPr lang="en-US" sz="2400" i="1" dirty="0" smtClean="0"/>
              <a:t>adjective </a:t>
            </a:r>
            <a:r>
              <a:rPr lang="en-US" sz="2400" dirty="0" smtClean="0"/>
              <a:t>1. Of great size; large. 2. Of great importance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       </a:t>
            </a:r>
            <a:r>
              <a:rPr lang="en-US" sz="2400" i="1" dirty="0" smtClean="0"/>
              <a:t>Graduation was a big event in my life. </a:t>
            </a:r>
            <a:r>
              <a:rPr lang="en-US" sz="2400" b="1" dirty="0" smtClean="0">
                <a:solidFill>
                  <a:srgbClr val="FFFF00"/>
                </a:solidFill>
              </a:rPr>
              <a:t>big</a:t>
            </a:r>
            <a:r>
              <a:rPr lang="en-US" sz="2400" dirty="0" smtClean="0"/>
              <a:t> (big)    </a:t>
            </a:r>
            <a:r>
              <a:rPr lang="en-US" sz="2400" i="1" dirty="0" smtClean="0"/>
              <a:t>adjective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    </a:t>
            </a:r>
            <a:r>
              <a:rPr lang="en-US" sz="2400" b="1" dirty="0" smtClean="0">
                <a:solidFill>
                  <a:srgbClr val="FFFF00"/>
                </a:solidFill>
              </a:rPr>
              <a:t>bigger, biggest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  <p:sp>
        <p:nvSpPr>
          <p:cNvPr id="8" name="Diamond 7"/>
          <p:cNvSpPr/>
          <p:nvPr/>
        </p:nvSpPr>
        <p:spPr>
          <a:xfrm>
            <a:off x="7010400" y="3657600"/>
            <a:ext cx="228600" cy="228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5205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Pronunciation (how to say the word)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953000"/>
            <a:ext cx="81724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\ \ </a:t>
            </a:r>
            <a:r>
              <a:rPr lang="en-US" b="1" dirty="0"/>
              <a:t>abut \ \ kitten, F table \ r\ further \a\ ash \ ¯a\ ace \ä\ mop, mar</a:t>
            </a:r>
          </a:p>
          <a:p>
            <a:r>
              <a:rPr lang="en-US" dirty="0"/>
              <a:t>\</a:t>
            </a:r>
            <a:r>
              <a:rPr lang="en-US" dirty="0" err="1"/>
              <a:t>a˙u</a:t>
            </a:r>
            <a:r>
              <a:rPr lang="en-US" dirty="0"/>
              <a:t>\ </a:t>
            </a:r>
            <a:r>
              <a:rPr lang="en-US" b="1" dirty="0"/>
              <a:t>out \</a:t>
            </a:r>
            <a:r>
              <a:rPr lang="en-US" b="1" dirty="0" err="1"/>
              <a:t>ch</a:t>
            </a:r>
            <a:r>
              <a:rPr lang="en-US" b="1" dirty="0"/>
              <a:t>\ chin \e\ bet \¯e\easy \g\ go \</a:t>
            </a:r>
            <a:r>
              <a:rPr lang="en-US" b="1" dirty="0" err="1"/>
              <a:t>i</a:t>
            </a:r>
            <a:r>
              <a:rPr lang="en-US" b="1" dirty="0"/>
              <a:t>\ hit \¯</a:t>
            </a:r>
            <a:r>
              <a:rPr lang="en-US" b="1" dirty="0" err="1"/>
              <a:t>i</a:t>
            </a:r>
            <a:r>
              <a:rPr lang="en-US" b="1" dirty="0"/>
              <a:t>\ ice \ j\ job</a:t>
            </a:r>
          </a:p>
          <a:p>
            <a:r>
              <a:rPr lang="en-US" dirty="0"/>
              <a:t>\ \ si</a:t>
            </a:r>
            <a:r>
              <a:rPr lang="en-US" b="1" dirty="0"/>
              <a:t>ng \¯o\ go \ ˙o\ law \ ˙</a:t>
            </a:r>
            <a:r>
              <a:rPr lang="en-US" b="1" dirty="0" err="1"/>
              <a:t>oi</a:t>
            </a:r>
            <a:r>
              <a:rPr lang="en-US" b="1" dirty="0"/>
              <a:t>\ boy \ </a:t>
            </a:r>
            <a:r>
              <a:rPr lang="en-US" b="1" dirty="0" err="1"/>
              <a:t>th</a:t>
            </a:r>
            <a:r>
              <a:rPr lang="en-US" b="1" dirty="0"/>
              <a:t>\ thin \ </a:t>
            </a:r>
            <a:r>
              <a:rPr lang="en-US" b="1" dirty="0" err="1"/>
              <a:t>th</a:t>
            </a:r>
            <a:r>
              <a:rPr lang="en-US" b="1" dirty="0"/>
              <a:t>\ the \ü\ loot \˙u\ foot</a:t>
            </a:r>
          </a:p>
          <a:p>
            <a:r>
              <a:rPr lang="es-ES" dirty="0"/>
              <a:t>\ y\ </a:t>
            </a:r>
            <a:r>
              <a:rPr lang="es-ES" b="1" dirty="0" err="1"/>
              <a:t>yet</a:t>
            </a:r>
            <a:r>
              <a:rPr lang="es-ES" b="1" dirty="0"/>
              <a:t> \</a:t>
            </a:r>
            <a:r>
              <a:rPr lang="es-ES" b="1" dirty="0" err="1"/>
              <a:t>zh</a:t>
            </a:r>
            <a:r>
              <a:rPr lang="es-ES" b="1" dirty="0"/>
              <a:t>\ </a:t>
            </a:r>
            <a:r>
              <a:rPr lang="es-ES" b="1" dirty="0" err="1"/>
              <a:t>vision</a:t>
            </a:r>
            <a:r>
              <a:rPr lang="es-ES" b="1" dirty="0"/>
              <a:t> \a˙, k, n, </a:t>
            </a:r>
            <a:r>
              <a:rPr lang="es-ES" b="1" dirty="0" err="1"/>
              <a:t>oe</a:t>
            </a:r>
            <a:r>
              <a:rPr lang="es-ES" b="1" dirty="0"/>
              <a:t>, </a:t>
            </a:r>
            <a:r>
              <a:rPr lang="es-ES" b="1" dirty="0" err="1"/>
              <a:t>oe</a:t>
            </a:r>
            <a:r>
              <a:rPr lang="es-ES" b="1" dirty="0"/>
              <a:t>¯¯ , </a:t>
            </a:r>
            <a:r>
              <a:rPr lang="es-ES" b="1" dirty="0" err="1"/>
              <a:t>ue</a:t>
            </a:r>
            <a:r>
              <a:rPr lang="es-ES" b="1" dirty="0"/>
              <a:t>, u¯¯e, y\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343400"/>
            <a:ext cx="3270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Pronunciation Key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819400"/>
            <a:ext cx="3097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bə</a:t>
            </a:r>
            <a:r>
              <a:rPr lang="en-US" sz="2800" dirty="0" smtClean="0"/>
              <a:t> twin = between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2743200"/>
            <a:ext cx="2858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fyu</a:t>
            </a:r>
            <a:r>
              <a:rPr lang="en-US" sz="2800" dirty="0" smtClean="0"/>
              <a:t> </a:t>
            </a:r>
            <a:r>
              <a:rPr lang="en-US" sz="2800" dirty="0" err="1" smtClean="0"/>
              <a:t>chər</a:t>
            </a:r>
            <a:r>
              <a:rPr lang="en-US" sz="2800" dirty="0" smtClean="0"/>
              <a:t> = future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3429000"/>
            <a:ext cx="2379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 </a:t>
            </a:r>
            <a:r>
              <a:rPr lang="en-US" sz="2800" dirty="0" err="1" smtClean="0"/>
              <a:t>ni</a:t>
            </a:r>
            <a:r>
              <a:rPr lang="en-US" sz="2800" dirty="0" smtClean="0"/>
              <a:t> = many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505200"/>
            <a:ext cx="2534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zən</a:t>
            </a:r>
            <a:r>
              <a:rPr lang="en-US" sz="2800" dirty="0" smtClean="0"/>
              <a:t> = season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6596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Part of speech (the function of the word)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191000"/>
            <a:ext cx="8108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big </a:t>
            </a:r>
            <a:r>
              <a:rPr lang="en-US" sz="2400" b="1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adjective</a:t>
            </a:r>
            <a:r>
              <a:rPr lang="en-US" sz="2400" i="1" dirty="0" smtClean="0"/>
              <a:t> </a:t>
            </a:r>
            <a:r>
              <a:rPr lang="en-US" sz="2400" dirty="0" smtClean="0"/>
              <a:t>1. Of great size; large. 2. Of great importance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       </a:t>
            </a:r>
            <a:r>
              <a:rPr lang="en-US" sz="2400" i="1" dirty="0" smtClean="0"/>
              <a:t>Graduation was a big event in my life. </a:t>
            </a:r>
            <a:r>
              <a:rPr lang="en-US" sz="2400" b="1" dirty="0" smtClean="0"/>
              <a:t>big</a:t>
            </a:r>
            <a:r>
              <a:rPr lang="en-US" sz="2400" dirty="0" smtClean="0"/>
              <a:t> (big)    </a:t>
            </a:r>
            <a:r>
              <a:rPr lang="en-US" sz="2400" i="1" dirty="0" smtClean="0">
                <a:solidFill>
                  <a:srgbClr val="FFFF00"/>
                </a:solidFill>
              </a:rPr>
              <a:t>adjective</a:t>
            </a:r>
          </a:p>
          <a:p>
            <a:r>
              <a:rPr lang="en-US" sz="2400" i="1" dirty="0" smtClean="0"/>
              <a:t>        </a:t>
            </a:r>
            <a:r>
              <a:rPr lang="en-US" sz="2400" b="1" dirty="0" smtClean="0"/>
              <a:t>bigger, biggest</a:t>
            </a:r>
            <a:endParaRPr lang="en-US" sz="2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2971800"/>
            <a:ext cx="8047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Noun, verb, adjective, adverb, conjunction, or preposition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235</TotalTime>
  <Words>606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Dictionary Skills</vt:lpstr>
      <vt:lpstr>Dictionary Skills</vt:lpstr>
      <vt:lpstr>Dictionary Skills</vt:lpstr>
      <vt:lpstr>Dictionary Skills</vt:lpstr>
      <vt:lpstr>Dictionary Skills</vt:lpstr>
      <vt:lpstr>Dictionary Skills</vt:lpstr>
      <vt:lpstr>Dictionary Skills</vt:lpstr>
      <vt:lpstr>Dictionary Skills</vt:lpstr>
      <vt:lpstr>Dictionary Skills</vt:lpstr>
      <vt:lpstr>Dictionary Skills</vt:lpstr>
      <vt:lpstr>Dictionary Skills</vt:lpstr>
      <vt:lpstr>Dictionary Skills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Dictionary Skills</dc:title>
  <dc:creator>Jeff</dc:creator>
  <cp:lastModifiedBy>RCAS</cp:lastModifiedBy>
  <cp:revision>3</cp:revision>
  <dcterms:created xsi:type="dcterms:W3CDTF">2009-11-18T23:42:59Z</dcterms:created>
  <dcterms:modified xsi:type="dcterms:W3CDTF">2013-01-30T16:02:20Z</dcterms:modified>
</cp:coreProperties>
</file>